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61" r:id="rId4"/>
    <p:sldId id="262" r:id="rId5"/>
    <p:sldId id="263" r:id="rId6"/>
    <p:sldId id="264" r:id="rId7"/>
    <p:sldId id="266" r:id="rId8"/>
    <p:sldId id="265" r:id="rId9"/>
    <p:sldId id="259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0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A2A59-0931-4EEE-8EFF-6107591799F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13430-1833-48D7-90DB-6B4B0B27585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73E3206-97D2-4634-9D96-CDD756C771FA}" type="datetimeFigureOut">
              <a:rPr lang="en-US" smtClean="0"/>
              <a:t>10/17/2011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1562018-FA32-4814-89E5-53EC2DC455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 Camargue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Sarah (Dragon) Fessler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600" dirty="0" smtClean="0"/>
              <a:t>Camargue is known as the “French Texas,” and </a:t>
            </a:r>
            <a:r>
              <a:rPr lang="en-US" sz="1600" dirty="0" smtClean="0"/>
              <a:t>also 			      “the horse of the sea”</a:t>
            </a:r>
            <a:endParaRPr lang="en-US" sz="1600" dirty="0" smtClean="0"/>
          </a:p>
          <a:p>
            <a:pPr>
              <a:buNone/>
            </a:pPr>
            <a:r>
              <a:rPr lang="en-US" sz="1600" dirty="0" smtClean="0"/>
              <a:t>Cowboys can be seen herding cattle outside</a:t>
            </a:r>
            <a:r>
              <a:rPr lang="en-US" sz="1600" dirty="0" smtClean="0"/>
              <a:t> </a:t>
            </a:r>
            <a:r>
              <a:rPr lang="en-US" sz="1600" dirty="0" smtClean="0"/>
              <a:t>the city of 		    Arles</a:t>
            </a:r>
          </a:p>
          <a:p>
            <a:pPr>
              <a:buNone/>
            </a:pPr>
            <a:r>
              <a:rPr lang="en-US" sz="1600" dirty="0" smtClean="0"/>
              <a:t>The white pelted horse breed is called Camargue (they are always classified as grays because of the black skin underneath) they are known for as excellent mounts.</a:t>
            </a:r>
          </a:p>
          <a:p>
            <a:pPr>
              <a:buNone/>
            </a:pPr>
            <a:r>
              <a:rPr lang="en-US" sz="1600" dirty="0" smtClean="0"/>
              <a:t>The bravest bulls of a bull run are not killed, in addition a statue of them is erected in their honor. </a:t>
            </a:r>
          </a:p>
          <a:p>
            <a:pPr>
              <a:buNone/>
            </a:pPr>
            <a:r>
              <a:rPr lang="en-US" sz="2000" dirty="0" smtClean="0"/>
              <a:t> </a:t>
            </a:r>
            <a:r>
              <a:rPr lang="en-US" sz="1800" dirty="0" smtClean="0"/>
              <a:t>Camargue is also known for their large populations of pink flamingos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Neat Facts</a:t>
            </a:r>
            <a:endParaRPr lang="en-US" dirty="0"/>
          </a:p>
        </p:txBody>
      </p:sp>
      <p:pic>
        <p:nvPicPr>
          <p:cNvPr id="4" name="Picture 3" descr="300px-Horses_in_camargu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4370832"/>
            <a:ext cx="3200400" cy="2144268"/>
          </a:xfrm>
          <a:prstGeom prst="rect">
            <a:avLst/>
          </a:prstGeom>
        </p:spPr>
      </p:pic>
      <p:pic>
        <p:nvPicPr>
          <p:cNvPr id="5" name="Picture 4" descr="Black bulls of Camargue_edit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0"/>
            <a:ext cx="2672399" cy="2200275"/>
          </a:xfrm>
          <a:prstGeom prst="rect">
            <a:avLst/>
          </a:prstGeom>
        </p:spPr>
      </p:pic>
      <p:pic>
        <p:nvPicPr>
          <p:cNvPr id="6" name="Picture 5" descr="iconcamarguea4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4343400"/>
            <a:ext cx="28575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dirty="0" smtClean="0"/>
              <a:t>The production of salt plays a central role in the </a:t>
            </a:r>
          </a:p>
          <a:p>
            <a:pPr>
              <a:buNone/>
            </a:pPr>
            <a:r>
              <a:rPr lang="en-US" sz="1600" dirty="0" smtClean="0"/>
              <a:t>history of the region (and France as a whole) due to </a:t>
            </a:r>
          </a:p>
          <a:p>
            <a:pPr>
              <a:buNone/>
            </a:pPr>
            <a:r>
              <a:rPr lang="en-US" sz="1600" dirty="0" smtClean="0"/>
              <a:t>“la </a:t>
            </a:r>
            <a:r>
              <a:rPr lang="en-US" sz="1600" dirty="0" err="1" smtClean="0"/>
              <a:t>Gabelle</a:t>
            </a:r>
            <a:r>
              <a:rPr lang="en-US" sz="1600" dirty="0" smtClean="0"/>
              <a:t>” in the 14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century…a heavy tax on salt </a:t>
            </a:r>
          </a:p>
          <a:p>
            <a:pPr>
              <a:buNone/>
            </a:pPr>
            <a:r>
              <a:rPr lang="en-US" sz="1600" dirty="0" smtClean="0"/>
              <a:t>which was not abolished until the French Revolution in</a:t>
            </a:r>
          </a:p>
          <a:p>
            <a:pPr>
              <a:buNone/>
            </a:pPr>
            <a:r>
              <a:rPr lang="en-US" sz="1600" dirty="0" smtClean="0"/>
              <a:t>the late 18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century!</a:t>
            </a:r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r>
              <a:rPr lang="en-US" sz="1600" dirty="0" smtClean="0"/>
              <a:t>                    The production of rice in the area in the 16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century was mainly</a:t>
            </a:r>
          </a:p>
          <a:p>
            <a:pPr>
              <a:buNone/>
            </a:pPr>
            <a:r>
              <a:rPr lang="en-US" sz="1600" dirty="0" smtClean="0"/>
              <a:t> </a:t>
            </a:r>
            <a:r>
              <a:rPr lang="en-US" sz="1600" dirty="0" smtClean="0"/>
              <a:t>                   for livestock, but in the 19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century it was increased to </a:t>
            </a:r>
            <a:r>
              <a:rPr lang="en-US" sz="1600" dirty="0" smtClean="0"/>
              <a:t>desalinate</a:t>
            </a:r>
          </a:p>
          <a:p>
            <a:pPr>
              <a:buNone/>
            </a:pPr>
            <a:r>
              <a:rPr lang="en-US" sz="1600" dirty="0" smtClean="0"/>
              <a:t> </a:t>
            </a:r>
            <a:r>
              <a:rPr lang="en-US" sz="1600" dirty="0" smtClean="0"/>
              <a:t>                  </a:t>
            </a:r>
            <a:r>
              <a:rPr lang="en-US" sz="1600" dirty="0" smtClean="0"/>
              <a:t> the ground to plant vines.  In </a:t>
            </a:r>
            <a:r>
              <a:rPr lang="en-US" sz="1600" dirty="0" smtClean="0"/>
              <a:t>the 20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century </a:t>
            </a:r>
            <a:r>
              <a:rPr lang="en-US" sz="1600" dirty="0" smtClean="0"/>
              <a:t>Rice production</a:t>
            </a:r>
          </a:p>
          <a:p>
            <a:pPr>
              <a:buNone/>
            </a:pPr>
            <a:r>
              <a:rPr lang="en-US" sz="1600" dirty="0" smtClean="0"/>
              <a:t> </a:t>
            </a:r>
            <a:r>
              <a:rPr lang="en-US" sz="1600" dirty="0" smtClean="0"/>
              <a:t>                   </a:t>
            </a:r>
            <a:r>
              <a:rPr lang="en-US" sz="1600" dirty="0" smtClean="0"/>
              <a:t>increased for human consumption and is the first Rice Producing</a:t>
            </a:r>
          </a:p>
          <a:p>
            <a:pPr>
              <a:buNone/>
            </a:pPr>
            <a:r>
              <a:rPr lang="en-US" sz="1600" dirty="0" smtClean="0"/>
              <a:t> </a:t>
            </a:r>
            <a:r>
              <a:rPr lang="en-US" sz="1600" dirty="0" smtClean="0"/>
              <a:t>                   </a:t>
            </a:r>
            <a:r>
              <a:rPr lang="en-US" sz="1600" dirty="0" smtClean="0"/>
              <a:t>areas in Europe.</a:t>
            </a:r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dirty="0" smtClean="0"/>
              <a:t>The History of Camargue</a:t>
            </a:r>
            <a:endParaRPr lang="en-US" dirty="0"/>
          </a:p>
        </p:txBody>
      </p:sp>
      <p:pic>
        <p:nvPicPr>
          <p:cNvPr id="4" name="Picture 3" descr="saltcamargue.jpg"/>
          <p:cNvPicPr>
            <a:picLocks noChangeAspect="1"/>
          </p:cNvPicPr>
          <p:nvPr/>
        </p:nvPicPr>
        <p:blipFill>
          <a:blip r:embed="rId2" cstate="print"/>
          <a:srcRect l="17600" t="14000" r="16400" b="12800"/>
          <a:stretch>
            <a:fillRect/>
          </a:stretch>
        </p:blipFill>
        <p:spPr>
          <a:xfrm>
            <a:off x="6019800" y="1066800"/>
            <a:ext cx="1981200" cy="2197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CarmargeRedRice.jpg"/>
          <p:cNvPicPr>
            <a:picLocks noChangeAspect="1"/>
          </p:cNvPicPr>
          <p:nvPr/>
        </p:nvPicPr>
        <p:blipFill>
          <a:blip r:embed="rId3" cstate="print"/>
          <a:srcRect l="8333" t="5814" r="8333"/>
          <a:stretch>
            <a:fillRect/>
          </a:stretch>
        </p:blipFill>
        <p:spPr>
          <a:xfrm>
            <a:off x="685800" y="3352800"/>
            <a:ext cx="1143000" cy="1851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margue1g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38800" y="1447800"/>
            <a:ext cx="2662141" cy="1757013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Culture of Camargue</a:t>
            </a:r>
            <a:endParaRPr lang="en-US" dirty="0"/>
          </a:p>
        </p:txBody>
      </p:sp>
      <p:pic>
        <p:nvPicPr>
          <p:cNvPr id="5" name="Picture 4" descr="camargue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4797780"/>
            <a:ext cx="3429000" cy="1816380"/>
          </a:xfrm>
          <a:prstGeom prst="rect">
            <a:avLst/>
          </a:prstGeom>
        </p:spPr>
      </p:pic>
      <p:pic>
        <p:nvPicPr>
          <p:cNvPr id="6" name="Picture 5" descr="img1-10247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3962400"/>
            <a:ext cx="3596640" cy="26974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38862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Camargue is fairly close to an Ocean, so its big on fishing.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038600" y="3505200"/>
            <a:ext cx="464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Horses help herd cattle around the rancher’s land and also herd them in ‘The running of bulls in Camargue’</a:t>
            </a:r>
            <a:endParaRPr lang="en-US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1295400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lot of </a:t>
            </a:r>
            <a:r>
              <a:rPr lang="en-US" dirty="0" err="1" smtClean="0"/>
              <a:t>Camargue’s</a:t>
            </a:r>
            <a:r>
              <a:rPr lang="en-US" dirty="0" smtClean="0"/>
              <a:t> specialty food is seafood because they are near the ocean.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rawlings-walter-aigues-mortes-camargue-provence-fran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219200"/>
            <a:ext cx="3505200" cy="26289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Cities and Villages</a:t>
            </a:r>
            <a:endParaRPr lang="en-US" dirty="0"/>
          </a:p>
        </p:txBody>
      </p:sp>
      <p:pic>
        <p:nvPicPr>
          <p:cNvPr id="5" name="Picture 4" descr="eglise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3352800"/>
            <a:ext cx="3352800" cy="3352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38600" y="1295400"/>
            <a:ext cx="4419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Aigues-Mortes</a:t>
            </a:r>
            <a:endParaRPr lang="en-US" dirty="0" smtClean="0"/>
          </a:p>
          <a:p>
            <a:r>
              <a:rPr lang="en-US" sz="1400" dirty="0" smtClean="0"/>
              <a:t>This was built by Louis IX as a sea port for departing crusaders in the 13</a:t>
            </a:r>
            <a:r>
              <a:rPr lang="en-US" sz="1400" baseline="30000" dirty="0" smtClean="0"/>
              <a:t>th</a:t>
            </a:r>
            <a:r>
              <a:rPr lang="en-US" sz="1400" dirty="0" smtClean="0"/>
              <a:t> century.</a:t>
            </a:r>
          </a:p>
          <a:p>
            <a:r>
              <a:rPr lang="en-US" sz="1400" dirty="0" smtClean="0"/>
              <a:t>Today it’s a tourist attraction just to see the walls and climb to the top.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4191000"/>
            <a:ext cx="5105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Les</a:t>
            </a:r>
            <a:r>
              <a:rPr lang="en-US" b="1" dirty="0"/>
              <a:t> </a:t>
            </a:r>
            <a:r>
              <a:rPr lang="en-US" dirty="0" err="1" smtClean="0"/>
              <a:t>Saintes</a:t>
            </a:r>
            <a:r>
              <a:rPr lang="en-US" dirty="0" smtClean="0"/>
              <a:t>-Maries-de-la-</a:t>
            </a:r>
            <a:r>
              <a:rPr lang="en-US" dirty="0" err="1" smtClean="0"/>
              <a:t>Mer</a:t>
            </a:r>
            <a:endParaRPr lang="en-US" dirty="0" smtClean="0"/>
          </a:p>
          <a:p>
            <a:r>
              <a:rPr lang="en-US" sz="1400" dirty="0" smtClean="0"/>
              <a:t>This famous church and city has been kept authentic even in the age of technology.  In the church there is a statue called “Black Sarah” which was made by Romany Gypsies, they still gather today for a religious festival every year.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5750482-horse-riding-parc-regional-de-camargue-provence-fran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2472" b="21348"/>
          <a:stretch>
            <a:fillRect/>
          </a:stretch>
        </p:blipFill>
        <p:spPr>
          <a:xfrm>
            <a:off x="6096000" y="1524000"/>
            <a:ext cx="3048000" cy="1143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to do, What to do</a:t>
            </a:r>
            <a:endParaRPr lang="en-US" dirty="0"/>
          </a:p>
        </p:txBody>
      </p:sp>
      <p:pic>
        <p:nvPicPr>
          <p:cNvPr id="5" name="Picture 4" descr="5057874971_de1d85bff3.jpg"/>
          <p:cNvPicPr>
            <a:picLocks noChangeAspect="1"/>
          </p:cNvPicPr>
          <p:nvPr/>
        </p:nvPicPr>
        <p:blipFill>
          <a:blip r:embed="rId3" cstate="print"/>
          <a:srcRect l="50000" b="37387"/>
          <a:stretch>
            <a:fillRect/>
          </a:stretch>
        </p:blipFill>
        <p:spPr>
          <a:xfrm>
            <a:off x="6553200" y="2819400"/>
            <a:ext cx="2260600" cy="1885340"/>
          </a:xfrm>
          <a:prstGeom prst="rect">
            <a:avLst/>
          </a:prstGeom>
        </p:spPr>
      </p:pic>
      <p:pic>
        <p:nvPicPr>
          <p:cNvPr id="6" name="Picture 5" descr="ptg013986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295400"/>
            <a:ext cx="3017520" cy="2004060"/>
          </a:xfrm>
          <a:prstGeom prst="rect">
            <a:avLst/>
          </a:prstGeom>
        </p:spPr>
      </p:pic>
      <p:pic>
        <p:nvPicPr>
          <p:cNvPr id="7" name="Picture 6" descr="camargue-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4267200"/>
            <a:ext cx="3048000" cy="2286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24200" y="1295400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See a French Bullfight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581400" y="2514600"/>
            <a:ext cx="251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Take a tour by horseback, bike, jeep, or on your feet.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" y="35814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See the natural ecosystem of Camargue</a:t>
            </a:r>
            <a:endParaRPr lang="en-US" sz="1600" dirty="0"/>
          </a:p>
        </p:txBody>
      </p:sp>
      <p:pic>
        <p:nvPicPr>
          <p:cNvPr id="11" name="Picture 10" descr="30_Le_Grau_du_Roi-z.jpg"/>
          <p:cNvPicPr>
            <a:picLocks noChangeAspect="1"/>
          </p:cNvPicPr>
          <p:nvPr/>
        </p:nvPicPr>
        <p:blipFill>
          <a:blip r:embed="rId6" cstate="print"/>
          <a:srcRect t="35542"/>
          <a:stretch>
            <a:fillRect/>
          </a:stretch>
        </p:blipFill>
        <p:spPr>
          <a:xfrm>
            <a:off x="3886200" y="4800600"/>
            <a:ext cx="4419600" cy="18472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810000" y="4114800"/>
            <a:ext cx="2438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Boating anyone?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ouillabais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219200"/>
            <a:ext cx="2624667" cy="19685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0" y="1295400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Bouillabaisse</a:t>
            </a:r>
            <a:endParaRPr lang="en-US" sz="1400" dirty="0"/>
          </a:p>
        </p:txBody>
      </p:sp>
      <p:sp>
        <p:nvSpPr>
          <p:cNvPr id="7" name="Left-Up Arrow 6"/>
          <p:cNvSpPr/>
          <p:nvPr/>
        </p:nvSpPr>
        <p:spPr>
          <a:xfrm>
            <a:off x="3124200" y="1600200"/>
            <a:ext cx="533400" cy="22860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nchoa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04800"/>
            <a:ext cx="2057400" cy="15468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05600" y="3810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Anchoiade</a:t>
            </a:r>
            <a:endParaRPr lang="en-US" sz="1400" dirty="0"/>
          </a:p>
        </p:txBody>
      </p:sp>
      <p:sp>
        <p:nvSpPr>
          <p:cNvPr id="10" name="Left-Up Arrow 9"/>
          <p:cNvSpPr/>
          <p:nvPr/>
        </p:nvSpPr>
        <p:spPr>
          <a:xfrm>
            <a:off x="6781800" y="685800"/>
            <a:ext cx="533400" cy="15240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nguill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2800" y="2057400"/>
            <a:ext cx="3086100" cy="158261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553200" y="21336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Anguilles</a:t>
            </a:r>
            <a:r>
              <a:rPr lang="en-US" sz="1400" dirty="0" smtClean="0"/>
              <a:t> (au four)</a:t>
            </a:r>
            <a:endParaRPr lang="en-US" sz="1400" dirty="0"/>
          </a:p>
        </p:txBody>
      </p:sp>
      <p:sp>
        <p:nvSpPr>
          <p:cNvPr id="13" name="Left-Up Arrow 12"/>
          <p:cNvSpPr/>
          <p:nvPr/>
        </p:nvSpPr>
        <p:spPr>
          <a:xfrm>
            <a:off x="6553200" y="2438400"/>
            <a:ext cx="685800" cy="22860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gardiane-de-taurea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3429000"/>
            <a:ext cx="2286000" cy="24003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590800" y="3733800"/>
            <a:ext cx="213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Gardiane</a:t>
            </a:r>
            <a:r>
              <a:rPr lang="en-US" sz="1400" dirty="0" smtClean="0"/>
              <a:t> de </a:t>
            </a:r>
            <a:r>
              <a:rPr lang="en-US" sz="1400" dirty="0" err="1" smtClean="0"/>
              <a:t>Taureau</a:t>
            </a:r>
            <a:endParaRPr lang="en-US" sz="1400" dirty="0"/>
          </a:p>
        </p:txBody>
      </p:sp>
      <p:sp>
        <p:nvSpPr>
          <p:cNvPr id="16" name="Left-Up Arrow 15"/>
          <p:cNvSpPr/>
          <p:nvPr/>
        </p:nvSpPr>
        <p:spPr>
          <a:xfrm>
            <a:off x="2667000" y="4038600"/>
            <a:ext cx="762000" cy="22860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 descr="salade-camarguaise-2189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95600" y="4572000"/>
            <a:ext cx="2438400" cy="198882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429000" y="4267200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Salade</a:t>
            </a:r>
            <a:r>
              <a:rPr lang="en-US" sz="1400" dirty="0" smtClean="0"/>
              <a:t> </a:t>
            </a:r>
            <a:r>
              <a:rPr lang="en-US" sz="1400" dirty="0" err="1" smtClean="0"/>
              <a:t>Camarguaise</a:t>
            </a:r>
            <a:endParaRPr lang="en-US" sz="1400" dirty="0"/>
          </a:p>
        </p:txBody>
      </p:sp>
      <p:sp>
        <p:nvSpPr>
          <p:cNvPr id="20" name="Down Arrow 19"/>
          <p:cNvSpPr/>
          <p:nvPr/>
        </p:nvSpPr>
        <p:spPr>
          <a:xfrm>
            <a:off x="5334000" y="4419600"/>
            <a:ext cx="45719" cy="22860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IMG_6099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62600" y="3733800"/>
            <a:ext cx="2590800" cy="207929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410200" y="6019800"/>
            <a:ext cx="3505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Aubergines aux anchois et aux </a:t>
            </a:r>
            <a:r>
              <a:rPr lang="fr-FR" sz="1400" dirty="0" err="1" smtClean="0"/>
              <a:t>capres</a:t>
            </a:r>
            <a:endParaRPr lang="en-US" sz="1400" dirty="0"/>
          </a:p>
        </p:txBody>
      </p:sp>
      <p:sp>
        <p:nvSpPr>
          <p:cNvPr id="24" name="Bent-Up Arrow 23"/>
          <p:cNvSpPr/>
          <p:nvPr/>
        </p:nvSpPr>
        <p:spPr>
          <a:xfrm rot="16200000">
            <a:off x="8382000" y="5562600"/>
            <a:ext cx="304800" cy="609600"/>
          </a:xfrm>
          <a:prstGeom prst="ben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0826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143000"/>
            <a:ext cx="2159000" cy="21590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(continued)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0" y="1143000"/>
            <a:ext cx="1260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Barbouillade</a:t>
            </a:r>
            <a:endParaRPr lang="en-US" sz="1400" dirty="0"/>
          </a:p>
        </p:txBody>
      </p:sp>
      <p:sp>
        <p:nvSpPr>
          <p:cNvPr id="6" name="Left-Up Arrow 5"/>
          <p:cNvSpPr/>
          <p:nvPr/>
        </p:nvSpPr>
        <p:spPr>
          <a:xfrm>
            <a:off x="2362200" y="1447800"/>
            <a:ext cx="762000" cy="15240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1981200"/>
            <a:ext cx="2514600" cy="167822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429000" y="1524000"/>
            <a:ext cx="1869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Brandade</a:t>
            </a:r>
            <a:r>
              <a:rPr lang="en-US" sz="1400" dirty="0" smtClean="0"/>
              <a:t> de </a:t>
            </a:r>
            <a:r>
              <a:rPr lang="en-US" sz="1400" dirty="0" err="1" smtClean="0"/>
              <a:t>Morue</a:t>
            </a:r>
            <a:endParaRPr lang="en-US" sz="1400" dirty="0"/>
          </a:p>
        </p:txBody>
      </p:sp>
      <p:sp>
        <p:nvSpPr>
          <p:cNvPr id="10" name="Curved Left Arrow 9"/>
          <p:cNvSpPr/>
          <p:nvPr/>
        </p:nvSpPr>
        <p:spPr>
          <a:xfrm>
            <a:off x="5181600" y="1752600"/>
            <a:ext cx="304800" cy="457200"/>
          </a:xfrm>
          <a:prstGeom prst="curved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19800" y="304800"/>
            <a:ext cx="222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Canard aux </a:t>
            </a:r>
            <a:r>
              <a:rPr lang="en-US" dirty="0" err="1" smtClean="0"/>
              <a:t>figues</a:t>
            </a:r>
            <a:endParaRPr lang="en-US" dirty="0"/>
          </a:p>
        </p:txBody>
      </p:sp>
      <p:pic>
        <p:nvPicPr>
          <p:cNvPr id="12" name="Picture 11" descr="photo-recette-magrets_de_canard_aux_figues.jpg"/>
          <p:cNvPicPr>
            <a:picLocks noChangeAspect="1"/>
          </p:cNvPicPr>
          <p:nvPr/>
        </p:nvPicPr>
        <p:blipFill>
          <a:blip r:embed="rId4" cstate="print"/>
          <a:srcRect l="5556" t="16667" r="8333" b="12963"/>
          <a:stretch>
            <a:fillRect/>
          </a:stretch>
        </p:blipFill>
        <p:spPr>
          <a:xfrm>
            <a:off x="5562600" y="990600"/>
            <a:ext cx="3429000" cy="2101645"/>
          </a:xfrm>
          <a:prstGeom prst="rect">
            <a:avLst/>
          </a:prstGeom>
        </p:spPr>
      </p:pic>
      <p:sp>
        <p:nvSpPr>
          <p:cNvPr id="13" name="Left-Up Arrow 12"/>
          <p:cNvSpPr/>
          <p:nvPr/>
        </p:nvSpPr>
        <p:spPr>
          <a:xfrm rot="16200000">
            <a:off x="8267700" y="342900"/>
            <a:ext cx="533400" cy="60960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moules_en_brasucad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3810000"/>
            <a:ext cx="1684020" cy="231648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981200" y="3962400"/>
            <a:ext cx="20201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Moules</a:t>
            </a:r>
            <a:r>
              <a:rPr lang="en-US" sz="1400" dirty="0" smtClean="0"/>
              <a:t> en </a:t>
            </a:r>
            <a:r>
              <a:rPr lang="en-US" sz="1400" dirty="0" err="1" smtClean="0"/>
              <a:t>Brasucado</a:t>
            </a:r>
            <a:endParaRPr lang="en-US" sz="1400" dirty="0"/>
          </a:p>
        </p:txBody>
      </p:sp>
      <p:sp>
        <p:nvSpPr>
          <p:cNvPr id="16" name="Left-Up Arrow 15"/>
          <p:cNvSpPr/>
          <p:nvPr/>
        </p:nvSpPr>
        <p:spPr>
          <a:xfrm>
            <a:off x="1981200" y="4267200"/>
            <a:ext cx="304800" cy="38100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048000" y="4495800"/>
            <a:ext cx="18165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Hachis</a:t>
            </a:r>
            <a:r>
              <a:rPr lang="en-US" sz="1400" dirty="0" smtClean="0"/>
              <a:t> </a:t>
            </a:r>
            <a:r>
              <a:rPr lang="en-US" sz="1400" dirty="0" err="1" smtClean="0"/>
              <a:t>camarguais</a:t>
            </a:r>
            <a:endParaRPr lang="en-US" sz="1400" dirty="0"/>
          </a:p>
        </p:txBody>
      </p:sp>
      <p:pic>
        <p:nvPicPr>
          <p:cNvPr id="18" name="Picture 17" descr="HachisCamarguais_n_l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86000" y="4953000"/>
            <a:ext cx="1645920" cy="1645920"/>
          </a:xfrm>
          <a:prstGeom prst="rect">
            <a:avLst/>
          </a:prstGeom>
        </p:spPr>
      </p:pic>
      <p:sp>
        <p:nvSpPr>
          <p:cNvPr id="19" name="Left-Up Arrow 18"/>
          <p:cNvSpPr/>
          <p:nvPr/>
        </p:nvSpPr>
        <p:spPr>
          <a:xfrm>
            <a:off x="4038600" y="4800600"/>
            <a:ext cx="228600" cy="38100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5715000" y="3810000"/>
            <a:ext cx="24497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 smtClean="0"/>
              <a:t>Fougasse</a:t>
            </a:r>
            <a:r>
              <a:rPr lang="en-US" sz="1400" dirty="0" smtClean="0"/>
              <a:t> </a:t>
            </a:r>
            <a:r>
              <a:rPr lang="en-US" sz="1400" dirty="0" err="1" smtClean="0"/>
              <a:t>d'Aigues</a:t>
            </a:r>
            <a:r>
              <a:rPr lang="en-US" sz="1400" dirty="0" smtClean="0"/>
              <a:t> </a:t>
            </a:r>
            <a:r>
              <a:rPr lang="en-US" sz="1400" dirty="0" err="1" smtClean="0"/>
              <a:t>Mortes</a:t>
            </a:r>
            <a:endParaRPr lang="en-US" sz="1400" dirty="0"/>
          </a:p>
        </p:txBody>
      </p:sp>
      <p:pic>
        <p:nvPicPr>
          <p:cNvPr id="21" name="Picture 20" descr="fougasse-aigues-morte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57800" y="4343400"/>
            <a:ext cx="2057400" cy="1543050"/>
          </a:xfrm>
          <a:prstGeom prst="rect">
            <a:avLst/>
          </a:prstGeom>
        </p:spPr>
      </p:pic>
      <p:sp>
        <p:nvSpPr>
          <p:cNvPr id="22" name="Left-Up Arrow 21"/>
          <p:cNvSpPr/>
          <p:nvPr/>
        </p:nvSpPr>
        <p:spPr>
          <a:xfrm>
            <a:off x="7391400" y="4419600"/>
            <a:ext cx="304800" cy="457200"/>
          </a:xfrm>
          <a:prstGeom prst="left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Restaurants: </a:t>
            </a:r>
          </a:p>
          <a:p>
            <a:pPr>
              <a:buNone/>
            </a:pPr>
            <a:r>
              <a:rPr lang="en-US" sz="2000" dirty="0" err="1" smtClean="0"/>
              <a:t>LeLe</a:t>
            </a:r>
            <a:r>
              <a:rPr lang="en-US" sz="2000" dirty="0" smtClean="0"/>
              <a:t> </a:t>
            </a:r>
            <a:r>
              <a:rPr lang="en-US" sz="2000" dirty="0" smtClean="0"/>
              <a:t>Pont des </a:t>
            </a:r>
            <a:r>
              <a:rPr lang="en-US" sz="2000" dirty="0" err="1" smtClean="0"/>
              <a:t>Bannes</a:t>
            </a:r>
            <a:r>
              <a:rPr lang="en-US" sz="2000" dirty="0" smtClean="0"/>
              <a:t>- Local specialties, almost 		      no out of region cuisine.  Dinner Menu </a:t>
            </a:r>
          </a:p>
          <a:p>
            <a:pPr>
              <a:buNone/>
            </a:pPr>
            <a:r>
              <a:rPr lang="en-US" sz="2000" dirty="0" err="1" smtClean="0"/>
              <a:t>Flamant</a:t>
            </a:r>
            <a:r>
              <a:rPr lang="en-US" sz="2000" dirty="0" smtClean="0"/>
              <a:t> Rose- True </a:t>
            </a:r>
            <a:r>
              <a:rPr lang="en-US" sz="2000" dirty="0" err="1" smtClean="0"/>
              <a:t>Carmague</a:t>
            </a:r>
            <a:r>
              <a:rPr lang="en-US" sz="2000" dirty="0" smtClean="0"/>
              <a:t> cuisine </a:t>
            </a:r>
          </a:p>
          <a:p>
            <a:pPr>
              <a:buNone/>
            </a:pPr>
            <a:r>
              <a:rPr lang="en-US" sz="2000" dirty="0" err="1" smtClean="0"/>
              <a:t>Mas</a:t>
            </a:r>
            <a:r>
              <a:rPr lang="en-US" sz="2000" dirty="0" smtClean="0"/>
              <a:t> de </a:t>
            </a:r>
            <a:r>
              <a:rPr lang="en-US" sz="2000" dirty="0" err="1" smtClean="0"/>
              <a:t>Peint</a:t>
            </a:r>
            <a:r>
              <a:rPr lang="en-US" sz="2000" dirty="0" smtClean="0"/>
              <a:t>- Reservation only, Breakfast Menu</a:t>
            </a:r>
          </a:p>
          <a:p>
            <a:pPr>
              <a:buNone/>
            </a:pPr>
            <a:r>
              <a:rPr lang="en-US" sz="2000" dirty="0" smtClean="0"/>
              <a:t>La Tour du </a:t>
            </a:r>
            <a:r>
              <a:rPr lang="en-US" sz="2000" dirty="0" err="1" smtClean="0"/>
              <a:t>Cazeau</a:t>
            </a:r>
            <a:r>
              <a:rPr lang="en-US" sz="2000" dirty="0" smtClean="0"/>
              <a:t>- Reservation only, Dinner Menu</a:t>
            </a:r>
          </a:p>
          <a:p>
            <a:pPr>
              <a:buNone/>
            </a:pPr>
            <a:r>
              <a:rPr lang="en-US" sz="2000" dirty="0" smtClean="0"/>
              <a:t>Le </a:t>
            </a:r>
            <a:r>
              <a:rPr lang="en-US" sz="2000" dirty="0" smtClean="0"/>
              <a:t>Tamaris- Most likely to prepare food that you 		   can’t get outside of Camargue.</a:t>
            </a:r>
          </a:p>
          <a:p>
            <a:pPr>
              <a:buNone/>
            </a:pPr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to go?</a:t>
            </a:r>
            <a:endParaRPr lang="en-US" dirty="0"/>
          </a:p>
        </p:txBody>
      </p:sp>
      <p:pic>
        <p:nvPicPr>
          <p:cNvPr id="4" name="Picture 3" descr="8573_Logis_Hotel_Le_Flamant_Ro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3200" y="152400"/>
            <a:ext cx="2438400" cy="1828800"/>
          </a:xfrm>
          <a:prstGeom prst="rect">
            <a:avLst/>
          </a:prstGeom>
        </p:spPr>
      </p:pic>
      <p:pic>
        <p:nvPicPr>
          <p:cNvPr id="5" name="Picture 4" descr="12625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4191000"/>
            <a:ext cx="2438400" cy="2438400"/>
          </a:xfrm>
          <a:prstGeom prst="rect">
            <a:avLst/>
          </a:prstGeom>
        </p:spPr>
      </p:pic>
      <p:pic>
        <p:nvPicPr>
          <p:cNvPr id="6" name="Picture 5" descr="mas_de_peint_resta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10400" y="2209800"/>
            <a:ext cx="1752600" cy="1752600"/>
          </a:xfrm>
          <a:prstGeom prst="rect">
            <a:avLst/>
          </a:prstGeom>
        </p:spPr>
      </p:pic>
      <p:pic>
        <p:nvPicPr>
          <p:cNvPr id="7" name="Picture 6" descr="1275569678_1204_Restaurant_La_tour_du_cazeau_Arles_Bouches_du_Rhone_Franc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14800" y="4267200"/>
            <a:ext cx="4495800" cy="2090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Festivals of Camargue</a:t>
            </a:r>
            <a:endParaRPr lang="en-US" dirty="0"/>
          </a:p>
        </p:txBody>
      </p:sp>
      <p:pic>
        <p:nvPicPr>
          <p:cNvPr id="8" name="Content Placeholder 7" descr="camargue-festival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53000" y="1143000"/>
            <a:ext cx="3968750" cy="1718219"/>
          </a:xfrm>
        </p:spPr>
      </p:pic>
      <p:pic>
        <p:nvPicPr>
          <p:cNvPr id="9" name="Picture 8" descr="CamargueRidersWithFlower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4114800"/>
            <a:ext cx="3536950" cy="2090942"/>
          </a:xfrm>
          <a:prstGeom prst="rect">
            <a:avLst/>
          </a:prstGeom>
        </p:spPr>
      </p:pic>
      <p:pic>
        <p:nvPicPr>
          <p:cNvPr id="10" name="Picture 9" descr="Les-Saintes-Maries-de-la--0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4267200"/>
            <a:ext cx="3505200" cy="21031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3400" y="14478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Festivals in Camargue go through the Spring and Summer months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181600" y="2895600"/>
            <a:ext cx="327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July- The running of bulls from Camargue and bullfighting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2286000"/>
            <a:ext cx="3810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April- Easter celebration </a:t>
            </a:r>
          </a:p>
          <a:p>
            <a:r>
              <a:rPr lang="en-US" sz="1600" dirty="0" smtClean="0"/>
              <a:t>May- Cowboy festival  </a:t>
            </a:r>
          </a:p>
          <a:p>
            <a:r>
              <a:rPr lang="en-US" sz="1600" dirty="0" smtClean="0"/>
              <a:t>July- Parade of traditional costumes</a:t>
            </a:r>
          </a:p>
          <a:p>
            <a:r>
              <a:rPr lang="en-US" sz="1600" dirty="0" smtClean="0"/>
              <a:t>Summer- Concerts and dances</a:t>
            </a:r>
          </a:p>
          <a:p>
            <a:r>
              <a:rPr lang="en-US" sz="1600" dirty="0" smtClean="0"/>
              <a:t>September- Rice harvest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5105400" y="3505200"/>
            <a:ext cx="304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Horses are sometimes used in their festivals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2903</TotalTime>
  <Words>407</Words>
  <Application>Microsoft Office PowerPoint</Application>
  <PresentationFormat>On-screen Show (4:3)</PresentationFormat>
  <Paragraphs>69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Concourse</vt:lpstr>
      <vt:lpstr>La Camargue </vt:lpstr>
      <vt:lpstr>The History of Camargue</vt:lpstr>
      <vt:lpstr>The Culture of Camargue</vt:lpstr>
      <vt:lpstr>Cities and Villages</vt:lpstr>
      <vt:lpstr>What to do, What to do</vt:lpstr>
      <vt:lpstr>FOOD</vt:lpstr>
      <vt:lpstr>FOOD (continued)</vt:lpstr>
      <vt:lpstr>Where to go?</vt:lpstr>
      <vt:lpstr>The Festivals of Camargue</vt:lpstr>
      <vt:lpstr>Neat Facts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Camargue</dc:title>
  <dc:creator>Bill &amp; Elise Fesser</dc:creator>
  <cp:lastModifiedBy>Bill &amp; Elise Fesser</cp:lastModifiedBy>
  <cp:revision>35</cp:revision>
  <dcterms:created xsi:type="dcterms:W3CDTF">2011-10-18T00:39:48Z</dcterms:created>
  <dcterms:modified xsi:type="dcterms:W3CDTF">2011-10-20T01:03:22Z</dcterms:modified>
</cp:coreProperties>
</file>